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3" Type="http://schemas.openxmlformats.org/officeDocument/2006/relationships/slide" Target="slide11.xml"/><Relationship Id="rId4" Type="http://schemas.openxmlformats.org/officeDocument/2006/relationships/slide" Target="slide12.xml"/><Relationship Id="rId5" Type="http://schemas.openxmlformats.org/officeDocument/2006/relationships/slide" Target="slide13.xml"/><Relationship Id="rId1" Type="http://schemas.openxmlformats.org/officeDocument/2006/relationships/image" Target="../media/image-3-1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" Target="slide3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" Target="slide3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" Target="slide3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" Target="slide3.x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зима_в_сказке_волшебство_круглый_год_corrected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зимняя_концепция_парка_сказ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зимние_сценарии_работы_парка_сказ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>
            <a:hlinkClick r:id="rId2" tooltip="Открыть полный список" action="ppaction://hlinksldjump"/>
          </p:cNvPr>
          <p:cNvSpPr/>
          <p:nvPr/>
        </p:nvSpPr>
        <p:spPr>
          <a:xfrm>
            <a:off x="384048" y="2542032"/>
            <a:ext cx="2286000" cy="3355848"/>
          </a:xfrm>
          <a:prstGeom prst="round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1">
            <a:hlinkClick r:id="rId3" tooltip="Открыть полный список" action="ppaction://hlinksldjump"/>
          </p:cNvPr>
          <p:cNvSpPr/>
          <p:nvPr/>
        </p:nvSpPr>
        <p:spPr>
          <a:xfrm>
            <a:off x="2816352" y="2542032"/>
            <a:ext cx="2286000" cy="3355848"/>
          </a:xfrm>
          <a:prstGeom prst="round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2">
            <a:hlinkClick r:id="rId4" tooltip="Открыть полный список" action="ppaction://hlinksldjump"/>
          </p:cNvPr>
          <p:cNvSpPr/>
          <p:nvPr/>
        </p:nvSpPr>
        <p:spPr>
          <a:xfrm>
            <a:off x="5276088" y="2542032"/>
            <a:ext cx="2286000" cy="3355848"/>
          </a:xfrm>
          <a:prstGeom prst="round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Shape 3">
            <a:hlinkClick r:id="rId5" tooltip="Открыть полный список" action="ppaction://hlinksldjump"/>
          </p:cNvPr>
          <p:cNvSpPr/>
          <p:nvPr/>
        </p:nvSpPr>
        <p:spPr>
          <a:xfrm>
            <a:off x="7699248" y="2542032"/>
            <a:ext cx="2331720" cy="3355848"/>
          </a:xfrm>
          <a:prstGeom prst="round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58368" y="6089904"/>
            <a:ext cx="2487168" cy="182880"/>
          </a:xfrm>
          <a:prstGeom prst="rect">
            <a:avLst/>
          </a:prstGeom>
          <a:solidFill>
            <a:srgbClr val="061E3D">
              <a:alpha val="80000"/>
            </a:srgbClr>
          </a:solidFill>
          <a:ln/>
        </p:spPr>
        <p:txBody>
          <a:bodyPr wrap="square" lIns="127" tIns="127" rIns="127" bIns="127" rtlCol="0" anchor="ctr"/>
          <a:lstStyle/>
          <a:p>
            <a:pPr algn="ctr" indent="0" marL="0">
              <a:buNone/>
            </a:pPr>
            <a:r>
              <a:rPr lang="en-US" sz="82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клик по карточке — полный список объектов</a:t>
            </a:r>
            <a:endParaRPr lang="en-US" sz="82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гастрономические_фестивали_в_парке_сказ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карта_зимнего_катка_в_парке_сказ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цирк_якорь_зимнего_сезона_парк_сказ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зимний_календарный_план_парка_сказ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финансовая_модель_зимнего_пар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итог_зимний_парк_сказка.png">    </p:cNvPr>
          <p:cNvPicPr>
            <a:picLocks noChangeAspect="1"/>
          </p:cNvPicPr>
          <p:nvPr/>
        </p:nvPicPr>
        <p:blipFill>
          <a:blip r:embed="rId1"/>
          <a:srcRect l="0" r="0"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0">
    <p:bg>
      <p:bgPr>
        <a:solidFill>
          <a:srgbClr val="FBF5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7315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900" b="1" dirty="0">
                <a:solidFill>
                  <a:srgbClr val="061E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Температурный сценарий: до −5 °C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21208" y="1024128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0B6764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33 работающих объектов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961120" y="274320"/>
            <a:ext cx="2651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i="1" dirty="0">
                <a:solidFill>
                  <a:srgbClr val="B88A2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Парк Сказка · зимний сезон 2026/27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530352" y="1627632"/>
            <a:ext cx="7223760" cy="347472"/>
          </a:xfrm>
          <a:prstGeom prst="rect">
            <a:avLst/>
          </a:prstGeom>
          <a:solidFill>
            <a:srgbClr val="0B6764"/>
          </a:solidFill>
          <a:ln>
            <a:solidFill>
              <a:srgbClr val="0B6764">
                <a:alpha val="0"/>
              </a:srgbClr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Максимальный состав зимнего продукта при мягкой погоде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566928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Байки (летающие велосипеды)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 Кракен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 Малая башня Пружинка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 Ладья 360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 Гусеница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6. Дино сафари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7. Монорельс (ручной режим)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8. Вертолёты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9. Паровозик парковый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10. Колобок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11. Микс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3063240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12. Солнышко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13. Качели «Самолёт»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14. Чашки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 Ракета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16. Бабл Стар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17. Детская цепочка Ветерок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18. Сказочная карусель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19. Вальс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20. Юла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21. Автодром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22. Рекс (собачки)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5559552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23. Колесо обозрения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24. Каток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25. Хаски парк + упряжки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26. Большой Авиарий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27. Дино Парк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28. Альпака парк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29. Зоопарк Енотия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30. Ленточный лабиринт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31. Зеркальный лабиринт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32. Дом страха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33. Тюбинговая горка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8211312" y="2240280"/>
            <a:ext cx="3291840" cy="169164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2000" b="1" dirty="0">
                <a:solidFill>
                  <a:srgbClr val="B8474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Ниже −15 °C парк базово не работает — это отдельный сценарий с отдельным решением.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8211312" y="4224528"/>
            <a:ext cx="3291840" cy="114300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Списки используются для внутренней подготовки. Для публичных материалов состав объектов проверяется перед запуском.</a:t>
            </a:r>
            <a:endParaRPr lang="en-US" sz="1300" dirty="0"/>
          </a:p>
        </p:txBody>
      </p:sp>
      <p:sp>
        <p:nvSpPr>
          <p:cNvPr id="11" name="Text 9">
            <a:hlinkClick r:id="rId1" tooltip="Вернуться к температурным сценариям" action="ppaction://hlinksldjump"/>
          </p:cNvPr>
          <p:cNvSpPr/>
          <p:nvPr/>
        </p:nvSpPr>
        <p:spPr>
          <a:xfrm>
            <a:off x="502920" y="6236208"/>
            <a:ext cx="2606040" cy="310896"/>
          </a:xfrm>
          <a:prstGeom prst="rect">
            <a:avLst/>
          </a:prstGeom>
          <a:solidFill>
            <a:srgbClr val="061E3D"/>
          </a:solidFill>
          <a:ln>
            <a:solidFill>
              <a:srgbClr val="061E3D">
                <a:alpha val="0"/>
              </a:srgbClr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050" b="1" u="sng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  <a:hlinkClick r:id="rId1" action="ppaction://hlinksldjump" tooltip="Вернуться к температурным сценария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← к температурным сценариям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5257800" y="6446520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20" dirty="0">
                <a:solidFill>
                  <a:srgbClr val="B88A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Парк Сказка</a:t>
            </a:r>
            <a:endParaRPr lang="en-US" sz="112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1">
    <p:bg>
      <p:bgPr>
        <a:solidFill>
          <a:srgbClr val="FBF5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7315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900" b="1" dirty="0">
                <a:solidFill>
                  <a:srgbClr val="061E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Температурный сценарий: до −10 °C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21208" y="1024128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0B6764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31 работающих объектов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961120" y="274320"/>
            <a:ext cx="2651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i="1" dirty="0">
                <a:solidFill>
                  <a:srgbClr val="B88A2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Парк Сказка · зимний сезон 2026/27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530352" y="1627632"/>
            <a:ext cx="7223760" cy="347472"/>
          </a:xfrm>
          <a:prstGeom prst="rect">
            <a:avLst/>
          </a:prstGeom>
          <a:solidFill>
            <a:srgbClr val="164A7A"/>
          </a:solidFill>
          <a:ln>
            <a:solidFill>
              <a:srgbClr val="164A7A">
                <a:alpha val="0"/>
              </a:srgbClr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Рабочий зимний сценарий: исключаются Байки и Кракен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566928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Малая башня Пружинка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 Ладья 360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 Гусеница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 Дино сафари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 Монорельс (ручной режим)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6. Вертолёты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7. Паровозик парковый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8. Колобок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9. Микс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10. Солнышко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11. Качели «Самолёт»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3063240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12. Чашки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13. Ракета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14. Бабл Стар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 Детская цепочка Ветерок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16. Сказочная карусель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17. Вальс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18. Юла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19. Автодром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20. Рекс (собачки)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21. Колесо обозрения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5559552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22. Каток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23. Хаски парк + упряжки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24. Большой Авиарий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25. Дино Парк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26. Альпака парк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27. Зоопарк Енотия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28. Ленточный лабиринт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29. Зеркальный лабиринт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30. Дом страха</a:t>
            </a:r>
            <a:endParaRPr lang="en-US" sz="1050" dirty="0"/>
          </a:p>
          <a:p>
            <a:pPr indent="0" marL="0">
              <a:buNone/>
            </a:pPr>
            <a:r>
              <a:rPr lang="en-US" sz="105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31. Тюбинговая горка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8211312" y="2240280"/>
            <a:ext cx="3291840" cy="169164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2000" b="1" dirty="0">
                <a:solidFill>
                  <a:srgbClr val="B8474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Ниже −15 °C парк базово не работает — это отдельный сценарий с отдельным решением.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8211312" y="4224528"/>
            <a:ext cx="3291840" cy="114300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Списки используются для внутренней подготовки. Для публичных материалов состав объектов проверяется перед запуском.</a:t>
            </a:r>
            <a:endParaRPr lang="en-US" sz="1300" dirty="0"/>
          </a:p>
        </p:txBody>
      </p:sp>
      <p:sp>
        <p:nvSpPr>
          <p:cNvPr id="11" name="Text 9">
            <a:hlinkClick r:id="rId1" tooltip="Вернуться к температурным сценариям" action="ppaction://hlinksldjump"/>
          </p:cNvPr>
          <p:cNvSpPr/>
          <p:nvPr/>
        </p:nvSpPr>
        <p:spPr>
          <a:xfrm>
            <a:off x="502920" y="6236208"/>
            <a:ext cx="2606040" cy="310896"/>
          </a:xfrm>
          <a:prstGeom prst="rect">
            <a:avLst/>
          </a:prstGeom>
          <a:solidFill>
            <a:srgbClr val="061E3D"/>
          </a:solidFill>
          <a:ln>
            <a:solidFill>
              <a:srgbClr val="061E3D">
                <a:alpha val="0"/>
              </a:srgbClr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050" b="1" u="sng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  <a:hlinkClick r:id="rId1" action="ppaction://hlinksldjump" tooltip="Вернуться к температурным сценария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← к температурным сценариям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5257800" y="6446520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20" dirty="0">
                <a:solidFill>
                  <a:srgbClr val="B88A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Парк Сказка</a:t>
            </a:r>
            <a:endParaRPr lang="en-US" sz="112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2">
    <p:bg>
      <p:bgPr>
        <a:solidFill>
          <a:srgbClr val="FBF5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7315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900" b="1" dirty="0">
                <a:solidFill>
                  <a:srgbClr val="061E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Температурный сценарий: до −15 °C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21208" y="1024128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0B6764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21 работающих объектов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961120" y="274320"/>
            <a:ext cx="2651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i="1" dirty="0">
                <a:solidFill>
                  <a:srgbClr val="B88A2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Парк Сказка · зимний сезон 2026/27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530352" y="1627632"/>
            <a:ext cx="7223760" cy="347472"/>
          </a:xfrm>
          <a:prstGeom prst="rect">
            <a:avLst/>
          </a:prstGeom>
          <a:solidFill>
            <a:srgbClr val="B88A2E"/>
          </a:solidFill>
          <a:ln>
            <a:solidFill>
              <a:srgbClr val="B88A2E">
                <a:alpha val="0"/>
              </a:srgbClr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Устойчивое ядро зимнего продукта в холодную погоду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566928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1. Качели «Самолёт»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2. Чашки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3. Ракета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4. Бабл Стар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5. Детская цепочка Ветерок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6. Сказочная карусель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7. Вальс</a:t>
            </a:r>
            <a:endParaRPr lang="en-US" sz="1220" dirty="0"/>
          </a:p>
        </p:txBody>
      </p:sp>
      <p:sp>
        <p:nvSpPr>
          <p:cNvPr id="7" name="Text 5"/>
          <p:cNvSpPr/>
          <p:nvPr/>
        </p:nvSpPr>
        <p:spPr>
          <a:xfrm>
            <a:off x="3063240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8. Юла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9. Автодром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10. Рекс (собачки)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11. Колесо обозрения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12. Каток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13. Хаски парк + упряжки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14. Большой Авиарий</a:t>
            </a:r>
            <a:endParaRPr lang="en-US" sz="1220" dirty="0"/>
          </a:p>
        </p:txBody>
      </p:sp>
      <p:sp>
        <p:nvSpPr>
          <p:cNvPr id="8" name="Text 6"/>
          <p:cNvSpPr/>
          <p:nvPr/>
        </p:nvSpPr>
        <p:spPr>
          <a:xfrm>
            <a:off x="5559552" y="2240280"/>
            <a:ext cx="2148840" cy="3822192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15. Дино Парк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16. Альпака парк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17. Зоопарк Енотия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18. Ленточный лабиринт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19. Зеркальный лабиринт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20. Дом страха</a:t>
            </a:r>
            <a:endParaRPr lang="en-US" sz="1220" dirty="0"/>
          </a:p>
          <a:p>
            <a:pPr indent="0" marL="0">
              <a:buNone/>
            </a:pPr>
            <a:r>
              <a:rPr lang="en-US" sz="122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21. Тюбинговая горка</a:t>
            </a:r>
            <a:endParaRPr lang="en-US" sz="1220" dirty="0"/>
          </a:p>
        </p:txBody>
      </p:sp>
      <p:sp>
        <p:nvSpPr>
          <p:cNvPr id="9" name="Text 7"/>
          <p:cNvSpPr/>
          <p:nvPr/>
        </p:nvSpPr>
        <p:spPr>
          <a:xfrm>
            <a:off x="8211312" y="2240280"/>
            <a:ext cx="3291840" cy="169164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2000" b="1" dirty="0">
                <a:solidFill>
                  <a:srgbClr val="B8474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Ниже −15 °C парк базово не работает — это отдельный сценарий с отдельным решением.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8211312" y="4224528"/>
            <a:ext cx="3291840" cy="114300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indent="0" marL="0">
              <a:buNone/>
            </a:pPr>
            <a:r>
              <a:rPr lang="en-US" sz="130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Списки используются для внутренней подготовки. Для публичных материалов состав объектов проверяется перед запуском.</a:t>
            </a:r>
            <a:endParaRPr lang="en-US" sz="1300" dirty="0"/>
          </a:p>
        </p:txBody>
      </p:sp>
      <p:sp>
        <p:nvSpPr>
          <p:cNvPr id="11" name="Text 9">
            <a:hlinkClick r:id="rId1" tooltip="Вернуться к температурным сценариям" action="ppaction://hlinksldjump"/>
          </p:cNvPr>
          <p:cNvSpPr/>
          <p:nvPr/>
        </p:nvSpPr>
        <p:spPr>
          <a:xfrm>
            <a:off x="502920" y="6236208"/>
            <a:ext cx="2606040" cy="310896"/>
          </a:xfrm>
          <a:prstGeom prst="rect">
            <a:avLst/>
          </a:prstGeom>
          <a:solidFill>
            <a:srgbClr val="061E3D"/>
          </a:solidFill>
          <a:ln>
            <a:solidFill>
              <a:srgbClr val="061E3D">
                <a:alpha val="0"/>
              </a:srgbClr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050" b="1" u="sng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  <a:hlinkClick r:id="rId1" action="ppaction://hlinksldjump" tooltip="Вернуться к температурным сценария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← к температурным сценариям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5257800" y="6446520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20" dirty="0">
                <a:solidFill>
                  <a:srgbClr val="B88A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Парк Сказка</a:t>
            </a:r>
            <a:endParaRPr lang="en-US" sz="112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3">
    <p:bg>
      <p:bgPr>
        <a:solidFill>
          <a:srgbClr val="FBF5E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84048"/>
            <a:ext cx="731520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900" b="1" dirty="0">
                <a:solidFill>
                  <a:srgbClr val="061E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Температурный сценарий: ниже −15 °C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521208" y="1024128"/>
            <a:ext cx="7498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dirty="0">
                <a:solidFill>
                  <a:srgbClr val="0B6764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Базовый парк не работает</a:t>
            </a:r>
            <a:endParaRPr lang="en-US" sz="1700" dirty="0"/>
          </a:p>
        </p:txBody>
      </p:sp>
      <p:sp>
        <p:nvSpPr>
          <p:cNvPr id="4" name="Text 2"/>
          <p:cNvSpPr/>
          <p:nvPr/>
        </p:nvSpPr>
        <p:spPr>
          <a:xfrm>
            <a:off x="8961120" y="274320"/>
            <a:ext cx="26517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i="1" dirty="0">
                <a:solidFill>
                  <a:srgbClr val="B88A2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Парк Сказка · зимний сезон 2026/27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868680" y="2057400"/>
            <a:ext cx="5212080" cy="123444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/>
          <a:lstStyle/>
          <a:p>
            <a:pPr algn="ctr" indent="0" marL="0">
              <a:buNone/>
            </a:pPr>
            <a:r>
              <a:rPr lang="en-US" sz="2800" b="1" dirty="0">
                <a:solidFill>
                  <a:srgbClr val="B8474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Ниже −15 °C</a:t>
            </a:r>
            <a:endParaRPr lang="en-US" sz="2800" dirty="0"/>
          </a:p>
          <a:p>
            <a:pPr algn="ctr" indent="0" marL="0">
              <a:buNone/>
            </a:pPr>
            <a:r>
              <a:rPr lang="en-US" sz="2800" b="1" dirty="0">
                <a:solidFill>
                  <a:srgbClr val="B84743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базовый парк не работает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868680" y="3703320"/>
            <a:ext cx="5212080" cy="868680"/>
          </a:xfrm>
          <a:prstGeom prst="rect">
            <a:avLst/>
          </a:prstGeom>
          <a:solidFill>
            <a:srgbClr val="FFFFFF">
              <a:alpha val="98000"/>
            </a:srgbClr>
          </a:solidFill>
          <a:ln w="6350">
            <a:solidFill>
              <a:srgbClr val="E5D6BD">
                <a:alpha val="75000"/>
              </a:srgbClr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Возможен только отдельно рассчитанный минимальный режим по отдельному управленческому решению. Не обещать гостям заранее.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6629400" y="2057400"/>
            <a:ext cx="3931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061E3D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Статус сценария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6629400" y="2606040"/>
            <a:ext cx="3977640" cy="16002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базовое закрытие парка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отдельное решение о минимальном режиме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отдельный расчёт расходов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rgbClr val="061E3D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• отдельная коммуникация для гостей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629400" y="4709160"/>
            <a:ext cx="3977640" cy="512064"/>
          </a:xfrm>
          <a:prstGeom prst="rect">
            <a:avLst/>
          </a:prstGeom>
          <a:solidFill>
            <a:srgbClr val="B84743"/>
          </a:solidFill>
          <a:ln>
            <a:solidFill>
              <a:srgbClr val="B84743">
                <a:alpha val="0"/>
              </a:srgbClr>
            </a:solidFill>
          </a:ln>
        </p:spPr>
        <p:txBody>
          <a:bodyPr wrap="square" lIns="381" tIns="381" rIns="381" bIns="381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Не использовать этот сценарий в публичных обещаниях без утверждения.</a:t>
            </a:r>
            <a:endParaRPr lang="en-US" sz="1350" dirty="0"/>
          </a:p>
        </p:txBody>
      </p:sp>
      <p:sp>
        <p:nvSpPr>
          <p:cNvPr id="10" name="Text 8">
            <a:hlinkClick r:id="rId1" tooltip="Вернуться к температурным сценариям" action="ppaction://hlinksldjump"/>
          </p:cNvPr>
          <p:cNvSpPr/>
          <p:nvPr/>
        </p:nvSpPr>
        <p:spPr>
          <a:xfrm>
            <a:off x="502920" y="6236208"/>
            <a:ext cx="2606040" cy="310896"/>
          </a:xfrm>
          <a:prstGeom prst="rect">
            <a:avLst/>
          </a:prstGeom>
          <a:solidFill>
            <a:srgbClr val="061E3D"/>
          </a:solidFill>
          <a:ln>
            <a:solidFill>
              <a:srgbClr val="061E3D">
                <a:alpha val="0"/>
              </a:srgbClr>
            </a:solidFill>
          </a:ln>
        </p:spPr>
        <p:txBody>
          <a:bodyPr wrap="square" lIns="254" tIns="254" rIns="254" bIns="254" rtlCol="0" anchor="ctr"/>
          <a:lstStyle/>
          <a:p>
            <a:pPr algn="ctr" indent="0" marL="0">
              <a:buNone/>
            </a:pPr>
            <a:r>
              <a:rPr lang="en-US" sz="1050" b="1" u="sng" dirty="0">
                <a:solidFill>
                  <a:srgbClr val="FFFFFF"/>
                </a:solidFill>
                <a:latin typeface="Aptos" pitchFamily="34" charset="0"/>
                <a:ea typeface="Aptos" pitchFamily="34" charset="-122"/>
                <a:cs typeface="Aptos" pitchFamily="34" charset="-120"/>
                <a:hlinkClick r:id="rId1" action="ppaction://hlinksldjump" tooltip="Вернуться к температурным сценариям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← к температурным сценариям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5257800" y="6446520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20" dirty="0">
                <a:solidFill>
                  <a:srgbClr val="B88A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Парк Сказка</a:t>
            </a:r>
            <a:endParaRPr lang="en-US" sz="112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org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ООО «Парк Сказка»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Зима в Сказке 2026/2027</dc:title>
  <dc:subject>Зима в Парке Сказка 2026/2027</dc:subject>
  <dc:creator>Парк Сказка / Проектный офис</dc:creator>
  <cp:lastModifiedBy>Парк Сказка / Проектный офис</cp:lastModifiedBy>
  <cp:revision>1</cp:revision>
  <dcterms:created xsi:type="dcterms:W3CDTF">2026-09-08T11:16:50Z</dcterms:created>
  <dcterms:modified xsi:type="dcterms:W3CDTF">2026-09-08T11:16:50Z</dcterms:modified>
</cp:coreProperties>
</file>